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9"/>
  </p:notesMasterIdLst>
  <p:sldIdLst>
    <p:sldId id="256" r:id="rId5"/>
    <p:sldId id="304" r:id="rId6"/>
    <p:sldId id="308" r:id="rId7"/>
    <p:sldId id="309" r:id="rId8"/>
    <p:sldId id="307" r:id="rId9"/>
    <p:sldId id="306" r:id="rId10"/>
    <p:sldId id="263" r:id="rId11"/>
    <p:sldId id="257" r:id="rId12"/>
    <p:sldId id="271" r:id="rId13"/>
    <p:sldId id="272" r:id="rId14"/>
    <p:sldId id="273" r:id="rId15"/>
    <p:sldId id="274" r:id="rId16"/>
    <p:sldId id="275" r:id="rId17"/>
    <p:sldId id="267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Heebo" panose="00000500000000000000" pitchFamily="2" charset="-79"/>
      <p:regular r:id="rId26"/>
      <p:bold r:id="rId27"/>
    </p:embeddedFont>
    <p:embeddedFont>
      <p:font typeface="Heebo Light" panose="00000400000000000000" pitchFamily="2" charset="-79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9EA"/>
    <a:srgbClr val="2C215C"/>
    <a:srgbClr val="1917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AC9478-49E1-42B3-897D-4B5F70D1DA3F}" v="9" dt="2022-05-19T00:43:48.3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67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B1719C-0F24-D14F-A41E-5AE88D43FFA9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B5475-8673-F945-A0B3-259029996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462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Treat your visitors like wild animals - they're hunting for something. Make it easy for them to find it. </a:t>
            </a:r>
            <a:b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Make source code easy to find on blog posts, and Contact information easy to find on landing pages</a:t>
            </a:r>
          </a:p>
          <a:p>
            <a:pPr rtl="0" fontAlgn="ctr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Put the most important information first. </a:t>
            </a:r>
          </a:p>
          <a:p>
            <a:pPr rtl="0" fontAlgn="ctr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Don't be cute or clever</a:t>
            </a:r>
            <a:b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We can be funny and cute other places, but your readers are looking for something. They want information, and they don't want to have to think their way through a riddle </a:t>
            </a:r>
          </a:p>
          <a:p>
            <a:pPr rtl="0" fontAlgn="ctr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 external communication stupidly easy to read. </a:t>
            </a:r>
            <a:b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this is actually really hard to do. Marketing people are the best at this.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6FCDA-C906-490C-A45D-CB5F1A2A2C8C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9043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Treat your visitors like wild animals - they're hunting for something. Make it easy for them to find it. </a:t>
            </a:r>
            <a:b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Make source code easy to find on blog posts, and Contact information easy to find on landing pages</a:t>
            </a:r>
          </a:p>
          <a:p>
            <a:pPr rtl="0" fontAlgn="ctr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Put the most important information first. </a:t>
            </a:r>
          </a:p>
          <a:p>
            <a:pPr rtl="0" fontAlgn="ctr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Don't be cute or clever</a:t>
            </a:r>
            <a:b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We can be funny and cute other places, but your readers are looking for something. They want information, and they don't want to have to think their way through a riddle </a:t>
            </a:r>
          </a:p>
          <a:p>
            <a:pPr rtl="0" fontAlgn="ctr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 external communication stupidly easy to read. </a:t>
            </a:r>
            <a:b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this is actually really hard to do. Marketing people are the best at this.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6FCDA-C906-490C-A45D-CB5F1A2A2C8C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9043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B5475-8673-F945-A0B3-259029996F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21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B5475-8673-F945-A0B3-259029996F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58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https://papersword.sharepoint.com/:x:/g/PSDelivery/EYlGZGt2fD1ItAU2dBVNjNoBdUpjxTj8vcLY7mFD0Qog0g?e=il7XjY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B5475-8673-F945-A0B3-259029996F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3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30BA6-1AB1-B140-97B0-076E891D2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EA521-C340-E84C-9BE0-B0297FFB11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1622D-1538-9547-8361-BFA8DD622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E4C94-5DD1-FB41-9D91-5D8F23C5D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EC62C-4C6D-1B49-94B1-E2697DBBA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17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9A00D-EF7C-654A-B9E1-16B1BD11D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87C7EF-FDD9-8344-A0E4-06A86BA403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0BA7BB-4BDB-2742-89F3-649B8C6A2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A1FAE-B695-8548-8A32-AF7C5C79B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038FC-3699-E944-A6B1-1F9C2FBBE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578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74827B-6076-4B4A-B65B-8D3C2CFE16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5A5599-99D1-6F4B-83F7-461B533E9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6B13B-8FE8-174D-939C-2A84EAC77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A786B-9FE0-CD4E-B638-FBA735067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75F67-45E0-1449-84E5-EEAD9A0AA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033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 point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1FF6386-C225-AC4D-8F75-A8EF14CC87D7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77820" y="1779988"/>
            <a:ext cx="7135728" cy="3931264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Clr>
                <a:srgbClr val="2D225C"/>
              </a:buClr>
              <a:defRPr lang="en-US" sz="2000" b="0" i="0" kern="1200" dirty="0">
                <a:solidFill>
                  <a:schemeClr val="tx1"/>
                </a:solidFill>
                <a:latin typeface="Heebo Light" pitchFamily="2" charset="-79"/>
                <a:ea typeface="Heebo Light" pitchFamily="2" charset="-79"/>
                <a:cs typeface="Heebo Light" pitchFamily="2" charset="-79"/>
              </a:defRPr>
            </a:lvl1pPr>
            <a:lvl2pPr marL="685800" indent="-2286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Clr>
                <a:srgbClr val="2D225C"/>
              </a:buClr>
              <a:buFont typeface="Courier New" panose="02070309020205020404" pitchFamily="49" charset="0"/>
              <a:buChar char="o"/>
              <a:defRPr lang="en-US" sz="1800" b="0" i="0" kern="1200" dirty="0">
                <a:solidFill>
                  <a:schemeClr val="tx1"/>
                </a:solidFill>
                <a:latin typeface="Heebo Light" pitchFamily="2" charset="-79"/>
                <a:ea typeface="Heebo Light" pitchFamily="2" charset="-79"/>
                <a:cs typeface="Heebo Light" pitchFamily="2" charset="-79"/>
              </a:defRPr>
            </a:lvl2pPr>
            <a:lvl3pPr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Clr>
                <a:srgbClr val="2D225C"/>
              </a:buClr>
              <a:defRPr lang="en-US" sz="1600" b="0" i="0" kern="1200" dirty="0">
                <a:solidFill>
                  <a:schemeClr val="tx1"/>
                </a:solidFill>
                <a:latin typeface="Heebo Light" pitchFamily="2" charset="-79"/>
                <a:ea typeface="Heebo Light" pitchFamily="2" charset="-79"/>
                <a:cs typeface="Heebo Light" pitchFamily="2" charset="-79"/>
              </a:defRPr>
            </a:lvl3pPr>
            <a:lvl4pPr marL="1600200" indent="-228600">
              <a:lnSpc>
                <a:spcPct val="120000"/>
              </a:lnSpc>
              <a:spcAft>
                <a:spcPts val="1800"/>
              </a:spcAft>
              <a:buClr>
                <a:srgbClr val="2D225C"/>
              </a:buClr>
              <a:buFont typeface="Courier New" panose="02070309020205020404" pitchFamily="49" charset="0"/>
              <a:buChar char="o"/>
              <a:defRPr sz="1400" b="0" i="0">
                <a:latin typeface="Heebo Light" pitchFamily="2" charset="-79"/>
                <a:cs typeface="Heebo Light" pitchFamily="2" charset="-79"/>
              </a:defRPr>
            </a:lvl4pPr>
          </a:lstStyle>
          <a:p>
            <a:pPr lvl="0"/>
            <a:r>
              <a:rPr lang="en-US" dirty="0"/>
              <a:t>Add bullet points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Forth level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607255-EE39-9842-962B-89C929FDF9CA}"/>
              </a:ext>
            </a:extLst>
          </p:cNvPr>
          <p:cNvSpPr/>
          <p:nvPr userDrawn="1"/>
        </p:nvSpPr>
        <p:spPr>
          <a:xfrm>
            <a:off x="-1" y="5920353"/>
            <a:ext cx="8575965" cy="9376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5BE761D-63DC-0B41-AD43-A168EBF2AEB7}"/>
              </a:ext>
            </a:extLst>
          </p:cNvPr>
          <p:cNvSpPr/>
          <p:nvPr userDrawn="1"/>
        </p:nvSpPr>
        <p:spPr>
          <a:xfrm>
            <a:off x="8750686" y="5711252"/>
            <a:ext cx="3441314" cy="8244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icture Placeholder 19">
            <a:extLst>
              <a:ext uri="{FF2B5EF4-FFF2-40B4-BE49-F238E27FC236}">
                <a16:creationId xmlns:a16="http://schemas.microsoft.com/office/drawing/2014/main" id="{6ABEE8ED-FDFD-A54A-ABA1-F99038B8B1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575964" y="0"/>
            <a:ext cx="3616036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Heebo Light" pitchFamily="2" charset="-79"/>
                <a:cs typeface="Heebo Light" pitchFamily="2" charset="-79"/>
              </a:defRPr>
            </a:lvl1pPr>
          </a:lstStyle>
          <a:p>
            <a:endParaRPr lang="en-US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D716D0D2-B1C7-0343-A18F-D3A15D3243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870" y="669925"/>
            <a:ext cx="7135727" cy="71282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10000"/>
              </a:lnSpc>
              <a:defRPr lang="en-US" sz="3600" b="0" i="0" kern="1200" dirty="0">
                <a:solidFill>
                  <a:srgbClr val="2D225C"/>
                </a:solidFill>
                <a:latin typeface="Heebo" pitchFamily="2" charset="-79"/>
                <a:ea typeface="Open Sans Semibold" panose="020B0606030504020204" pitchFamily="34" charset="0"/>
                <a:cs typeface="Heebo" pitchFamily="2" charset="-79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8F596D4-FE0D-5A41-A4C3-C8B47F0156BC}"/>
              </a:ext>
            </a:extLst>
          </p:cNvPr>
          <p:cNvSpPr/>
          <p:nvPr userDrawn="1"/>
        </p:nvSpPr>
        <p:spPr>
          <a:xfrm>
            <a:off x="-1" y="6085489"/>
            <a:ext cx="6590371" cy="409904"/>
          </a:xfrm>
          <a:prstGeom prst="rect">
            <a:avLst/>
          </a:prstGeom>
          <a:solidFill>
            <a:srgbClr val="2C21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D2EDD84-5E26-E74B-B000-AC91BE35C77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22729" y="6039850"/>
            <a:ext cx="990819" cy="47130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1C9FEB9-6AC0-AE46-A13B-BEDF03D94EAF}"/>
              </a:ext>
            </a:extLst>
          </p:cNvPr>
          <p:cNvSpPr/>
          <p:nvPr userDrawn="1"/>
        </p:nvSpPr>
        <p:spPr>
          <a:xfrm>
            <a:off x="3585115" y="6145095"/>
            <a:ext cx="28280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Creative Minds. Smart Execution. </a:t>
            </a:r>
          </a:p>
        </p:txBody>
      </p:sp>
    </p:spTree>
    <p:extLst>
      <p:ext uri="{BB962C8B-B14F-4D97-AF65-F5344CB8AC3E}">
        <p14:creationId xmlns:p14="http://schemas.microsoft.com/office/powerpoint/2010/main" val="407386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479BE-792C-854C-93F8-EA899A3FC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338E9-3243-984E-96DB-12760404A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0D0A6-8246-844B-8C10-AE19B7407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6164D-6C3E-824C-9250-50A45E94B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CD624-DA34-7E4D-B81F-68B1C387A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35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52E13-40BF-8F4D-A15F-22A91BE5B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5691E-1830-0249-8C19-12370E684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2459D-D696-5746-9900-508785BBD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0E9B4-3E07-BA42-9666-5001F63E8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4A5D5-E170-F04D-BE0D-7FECCAA93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7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DB3E7-1B08-4B43-8128-B4C44591D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8BC57-7848-0343-A4A4-51D36417DD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20ACF-678B-1947-A07D-D10174B9A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97F205-341A-2244-ADBF-189748F9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8B2992-D517-CE4A-BCF5-68B91E6D9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23321-A4BE-B746-9F77-E5C186FBC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08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D0F37-9D4F-414E-B6E9-B3845C76D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B9944B-2D15-DF49-9BDD-C9EAC083F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D6B195-52F6-F74E-B487-E3D9A8139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16A2E2-2DF5-5044-BBE5-7F435085FF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CFBFBD-95B1-5040-8C91-72E3E2BF8E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CFC8CF-C27D-924E-8234-CF20D7627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BA6821-9498-1249-9AEB-8CE2D65D5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DD6277-FB7E-974A-B1B2-8C102DDD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1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F1C20-E29C-BB41-94B7-6A73811D8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556C1D-412F-B04B-A00F-A5AB1CFF1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4326F0-76A7-4146-B1C4-C05999302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E5439E-C44F-1841-95E0-84DF23994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089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1061D4-3EA2-454D-9BA6-F4E7A212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FE676E-BBEA-B448-88DA-31DAE77AC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D0F2F-F608-9F43-BC43-1224596A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300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AC489-4CF4-D44D-BC50-E5142C6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78119-A996-BB49-A9D5-D374C8001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D72F5B-2904-C140-B05D-D3DF64CA87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C63F3-41AA-704A-B3F0-95516F96E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256EC5-1AF3-5943-9D20-20F59ACBB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BC94D0-EF41-7D4A-BEC6-0443724DD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893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F1E33-922F-AE44-97A2-471B7D9C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61CF15-A85B-7445-B669-116282D3D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E8A575-84EB-F544-969A-704621E5B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F52584-6E58-9D49-954E-49A0017D2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A743A5-5563-9F48-AA25-C500AD901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F20BD-BE4F-A340-964D-A06845BE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043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0B921B-72A8-264C-91DC-EB590EF1F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915C7D-D284-014C-B0AC-5B6334C3F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0011F9-33EA-EF42-B375-308A11F342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C775E-A4AD-2D4D-B920-A10BB9FFFD0E}" type="datetimeFigureOut">
              <a:rPr lang="en-US" smtClean="0"/>
              <a:t>5/18/2022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6DE30-8C65-4D4A-B484-543DE2CD9D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90B11-0A65-134C-BFB1-7D2B4190B5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AACE2-E09B-B84C-B513-565C378E3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815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redirect?v=snqHKBYfkQw&amp;event=video_description&amp;redir_token=kr6-CNSuVARr7glSY_gVs1ewz0F8MTU0NTIzNjg1MEAxNTQ1MTUwNDUw&amp;q=https%3A%2F%2Fsearch.google.com%2Fsearch-console%2Fabou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redirect?v=snqHKBYfkQw&amp;event=video_description&amp;redir_token=kr6-CNSuVARr7glSY_gVs1ewz0F8MTU0NTIzNjg1MEAxNTQ1MTUwNDUw&amp;q=https%3A%2F%2Ftrends.google.com%2Ftrend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papersword.sharepoint.com/:x:/g/PSDelivery/EYlGZGt2fD1ItAU2dBVNjNoBdUpjxTj8vcLY7mFD0Qog0g?e=il7XjY" TargetMode="External"/><Relationship Id="rId4" Type="http://schemas.openxmlformats.org/officeDocument/2006/relationships/hyperlink" Target="https://www.youtube.com/redirect?v=snqHKBYfkQw&amp;event=video_description&amp;redir_token=kr6-CNSuVARr7glSY_gVs1ewz0F8MTU0NTIzNjg1MEAxNTQ1MTUwNDUw&amp;q=https%3A%2F%2Fneilpatel.com%2Fubersuggest%2F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653A95-4177-F344-B6F6-D7BCE8D71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3927015" cy="68909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15031E-EA41-5342-93A9-6782F6A77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0574" y="5597236"/>
            <a:ext cx="1816847" cy="86423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2B60225-3691-EC41-9141-66FB78232EA3}"/>
              </a:ext>
            </a:extLst>
          </p:cNvPr>
          <p:cNvSpPr/>
          <p:nvPr/>
        </p:nvSpPr>
        <p:spPr>
          <a:xfrm>
            <a:off x="0" y="955334"/>
            <a:ext cx="12660924" cy="1776046"/>
          </a:xfrm>
          <a:prstGeom prst="rect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71E506-11E6-F947-8E04-48A4B3B667B0}"/>
              </a:ext>
            </a:extLst>
          </p:cNvPr>
          <p:cNvSpPr txBox="1"/>
          <p:nvPr/>
        </p:nvSpPr>
        <p:spPr>
          <a:xfrm>
            <a:off x="662094" y="1407853"/>
            <a:ext cx="4945585" cy="8710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400" dirty="0">
                <a:solidFill>
                  <a:schemeClr val="bg1"/>
                </a:solidFill>
                <a:latin typeface="Heebo" pitchFamily="2" charset="-79"/>
                <a:cs typeface="Heebo" pitchFamily="2" charset="-79"/>
              </a:rPr>
              <a:t>Build a Better Blog </a:t>
            </a:r>
          </a:p>
        </p:txBody>
      </p:sp>
    </p:spTree>
    <p:extLst>
      <p:ext uri="{BB962C8B-B14F-4D97-AF65-F5344CB8AC3E}">
        <p14:creationId xmlns:p14="http://schemas.microsoft.com/office/powerpoint/2010/main" val="1811515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6DD9E37-D3BF-4548-9CD6-F8E89D91C5EF}"/>
              </a:ext>
            </a:extLst>
          </p:cNvPr>
          <p:cNvSpPr/>
          <p:nvPr/>
        </p:nvSpPr>
        <p:spPr>
          <a:xfrm>
            <a:off x="0" y="1598419"/>
            <a:ext cx="12192000" cy="1862054"/>
          </a:xfrm>
          <a:prstGeom prst="rect">
            <a:avLst/>
          </a:prstGeom>
          <a:solidFill>
            <a:srgbClr val="E7E9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66C249-8288-654F-82FB-E9C8318D58F1}"/>
              </a:ext>
            </a:extLst>
          </p:cNvPr>
          <p:cNvSpPr/>
          <p:nvPr/>
        </p:nvSpPr>
        <p:spPr>
          <a:xfrm>
            <a:off x="0" y="6085489"/>
            <a:ext cx="10353676" cy="409904"/>
          </a:xfrm>
          <a:prstGeom prst="rect">
            <a:avLst/>
          </a:prstGeom>
          <a:solidFill>
            <a:srgbClr val="2C21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9A39EB-8F39-A040-B005-DA4A1EEDE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4493" y="6039850"/>
            <a:ext cx="990819" cy="4713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7C4597E-BC5D-094B-870F-B2CB69D66B04}"/>
              </a:ext>
            </a:extLst>
          </p:cNvPr>
          <p:cNvSpPr/>
          <p:nvPr/>
        </p:nvSpPr>
        <p:spPr>
          <a:xfrm>
            <a:off x="6947010" y="6133944"/>
            <a:ext cx="32031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Creative Minds. Smart Execution.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F19F08D-534A-654F-8858-8EDE85393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5168" y="2180079"/>
            <a:ext cx="431800" cy="9398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DCB923E-503A-154D-B8B3-997E82990625}"/>
              </a:ext>
            </a:extLst>
          </p:cNvPr>
          <p:cNvSpPr txBox="1"/>
          <p:nvPr/>
        </p:nvSpPr>
        <p:spPr>
          <a:xfrm>
            <a:off x="508787" y="576725"/>
            <a:ext cx="10643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SEO Action Plan </a:t>
            </a:r>
            <a:endParaRPr lang="en-CA" sz="3600">
              <a:solidFill>
                <a:srgbClr val="2C215C"/>
              </a:solidFill>
              <a:latin typeface="Heebo" pitchFamily="2" charset="-79"/>
              <a:cs typeface="Heebo" pitchFamily="2" charset="-79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1B4697C-DEF3-6549-8F68-B078537A2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7349" y="2180079"/>
            <a:ext cx="431800" cy="9398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D707624-BD76-AE42-A2E4-43FCC134EED1}"/>
              </a:ext>
            </a:extLst>
          </p:cNvPr>
          <p:cNvSpPr txBox="1"/>
          <p:nvPr/>
        </p:nvSpPr>
        <p:spPr>
          <a:xfrm>
            <a:off x="3335121" y="4089862"/>
            <a:ext cx="2116614" cy="1762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DB4BB21-AB3D-F34C-A707-D51207CB1346}"/>
              </a:ext>
            </a:extLst>
          </p:cNvPr>
          <p:cNvGrpSpPr/>
          <p:nvPr/>
        </p:nvGrpSpPr>
        <p:grpSpPr>
          <a:xfrm>
            <a:off x="508788" y="1814540"/>
            <a:ext cx="2423100" cy="2252557"/>
            <a:chOff x="675048" y="1814540"/>
            <a:chExt cx="2423100" cy="22525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0838311-0C14-C04C-923E-27FBD8E01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504" y="1814540"/>
              <a:ext cx="1440000" cy="14400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E153E0A-8327-2A48-8BE1-1FA5EA44631F}"/>
                </a:ext>
              </a:extLst>
            </p:cNvPr>
            <p:cNvSpPr txBox="1"/>
            <p:nvPr/>
          </p:nvSpPr>
          <p:spPr>
            <a:xfrm>
              <a:off x="675048" y="3727004"/>
              <a:ext cx="2423100" cy="3400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>
                  <a:latin typeface="Heebo Light" pitchFamily="2" charset="-79"/>
                  <a:cs typeface="Heebo Light" pitchFamily="2" charset="-79"/>
                </a:rPr>
                <a:t>Work to build backlinks </a:t>
              </a:r>
              <a:endParaRPr lang="en-CA" sz="1400">
                <a:latin typeface="Heebo Light" pitchFamily="2" charset="-79"/>
                <a:cs typeface="Heebo Light" pitchFamily="2" charset="-79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822D833-4816-5F42-950F-FE95E84F9B6B}"/>
                </a:ext>
              </a:extLst>
            </p:cNvPr>
            <p:cNvSpPr txBox="1"/>
            <p:nvPr/>
          </p:nvSpPr>
          <p:spPr>
            <a:xfrm>
              <a:off x="1339829" y="2243176"/>
              <a:ext cx="4154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>
                  <a:solidFill>
                    <a:schemeClr val="bg1"/>
                  </a:solidFill>
                  <a:latin typeface="Heebo Light" pitchFamily="2" charset="-79"/>
                  <a:cs typeface="Heebo Light" pitchFamily="2" charset="-79"/>
                </a:rPr>
                <a:t>5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B7743D5-EFB3-084D-84D3-2913A566B67E}"/>
              </a:ext>
            </a:extLst>
          </p:cNvPr>
          <p:cNvGrpSpPr/>
          <p:nvPr/>
        </p:nvGrpSpPr>
        <p:grpSpPr>
          <a:xfrm>
            <a:off x="3462069" y="1814540"/>
            <a:ext cx="2633931" cy="2820251"/>
            <a:chOff x="3462069" y="1814540"/>
            <a:chExt cx="2633931" cy="28202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431CF59-8D9B-4F43-8BAA-7C2FA675A6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00827" y="1814540"/>
              <a:ext cx="1440000" cy="144000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B6231E5-766F-D747-86D8-3743A9E54A0D}"/>
                </a:ext>
              </a:extLst>
            </p:cNvPr>
            <p:cNvSpPr txBox="1"/>
            <p:nvPr/>
          </p:nvSpPr>
          <p:spPr>
            <a:xfrm>
              <a:off x="3462069" y="3680684"/>
              <a:ext cx="263393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400">
                  <a:latin typeface="Heebo Light" panose="00000400000000000000" pitchFamily="2" charset="-79"/>
                  <a:cs typeface="Heebo Light" panose="00000400000000000000" pitchFamily="2" charset="-79"/>
                </a:rPr>
                <a:t>Repeat this process to build other buckets of keywords – consulting, cloud migrations, DBA ops etc.</a:t>
              </a:r>
              <a:endParaRPr lang="en-CA" sz="1400">
                <a:latin typeface="Heebo Light" panose="00000400000000000000" pitchFamily="2" charset="-79"/>
                <a:cs typeface="Heebo Light" panose="00000400000000000000" pitchFamily="2" charset="-79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519DBEF-9A79-CF42-B000-C1CE3F42210C}"/>
                </a:ext>
              </a:extLst>
            </p:cNvPr>
            <p:cNvSpPr txBox="1"/>
            <p:nvPr/>
          </p:nvSpPr>
          <p:spPr>
            <a:xfrm>
              <a:off x="4300219" y="2243176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>
                  <a:solidFill>
                    <a:schemeClr val="bg1"/>
                  </a:solidFill>
                  <a:latin typeface="Heebo Light" pitchFamily="2" charset="-79"/>
                  <a:cs typeface="Heebo Light" pitchFamily="2" charset="-79"/>
                </a:rPr>
                <a:t>6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8E51150-4353-2C41-B300-0C51DB2E91D5}"/>
              </a:ext>
            </a:extLst>
          </p:cNvPr>
          <p:cNvGrpSpPr/>
          <p:nvPr/>
        </p:nvGrpSpPr>
        <p:grpSpPr>
          <a:xfrm>
            <a:off x="6556722" y="1814540"/>
            <a:ext cx="2859582" cy="2651128"/>
            <a:chOff x="6556722" y="1814540"/>
            <a:chExt cx="2859582" cy="265112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B5815B0-AA4E-7F49-9ACF-4F9F40D68F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01148" y="1814540"/>
              <a:ext cx="1440000" cy="14400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A302382-74DF-2043-8E0F-A513075E9830}"/>
                </a:ext>
              </a:extLst>
            </p:cNvPr>
            <p:cNvSpPr txBox="1"/>
            <p:nvPr/>
          </p:nvSpPr>
          <p:spPr>
            <a:xfrm>
              <a:off x="6556722" y="3727004"/>
              <a:ext cx="285958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400">
                  <a:latin typeface="Heebo Light" panose="00000400000000000000" pitchFamily="2" charset="-79"/>
                  <a:cs typeface="Heebo Light" panose="00000400000000000000" pitchFamily="2" charset="-79"/>
                </a:rPr>
                <a:t>Add the SEO keywords to Google Console. Continue to refine and optimize. </a:t>
              </a:r>
              <a:endParaRPr lang="en-CA" sz="1400">
                <a:latin typeface="Heebo Light" panose="00000400000000000000" pitchFamily="2" charset="-79"/>
                <a:cs typeface="Heebo Light" panose="00000400000000000000" pitchFamily="2" charset="-79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27B913D-484F-6A4A-B7C2-1A008F3604C3}"/>
                </a:ext>
              </a:extLst>
            </p:cNvPr>
            <p:cNvSpPr txBox="1"/>
            <p:nvPr/>
          </p:nvSpPr>
          <p:spPr>
            <a:xfrm>
              <a:off x="7317007" y="2243176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>
                  <a:solidFill>
                    <a:schemeClr val="bg1"/>
                  </a:solidFill>
                  <a:latin typeface="Heebo Light" pitchFamily="2" charset="-79"/>
                  <a:cs typeface="Heebo Light" pitchFamily="2" charset="-79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080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416A73-683A-A24D-9FF3-FB54CD319AE3}"/>
              </a:ext>
            </a:extLst>
          </p:cNvPr>
          <p:cNvSpPr/>
          <p:nvPr/>
        </p:nvSpPr>
        <p:spPr>
          <a:xfrm>
            <a:off x="0" y="6085489"/>
            <a:ext cx="10353676" cy="409904"/>
          </a:xfrm>
          <a:prstGeom prst="rect">
            <a:avLst/>
          </a:prstGeom>
          <a:solidFill>
            <a:srgbClr val="2C21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68FF75-61E9-904A-A91A-F921FFC36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4493" y="6039850"/>
            <a:ext cx="990819" cy="4713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86D2BEE-972D-7841-9DD7-254234E40127}"/>
              </a:ext>
            </a:extLst>
          </p:cNvPr>
          <p:cNvSpPr/>
          <p:nvPr/>
        </p:nvSpPr>
        <p:spPr>
          <a:xfrm>
            <a:off x="6947010" y="6133944"/>
            <a:ext cx="32031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Creative Minds. Smart Execution.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203D3-F3D9-9940-98B4-56B4B42047D6}"/>
              </a:ext>
            </a:extLst>
          </p:cNvPr>
          <p:cNvSpPr txBox="1"/>
          <p:nvPr/>
        </p:nvSpPr>
        <p:spPr>
          <a:xfrm>
            <a:off x="545690" y="552922"/>
            <a:ext cx="11031794" cy="2425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CA" sz="2800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Keep your eye on the prize</a:t>
            </a:r>
          </a:p>
          <a:p>
            <a:r>
              <a:rPr lang="en-CA" b="1"/>
              <a:t>Google Search Console</a:t>
            </a:r>
            <a:r>
              <a:rPr lang="en-CA"/>
              <a:t>: </a:t>
            </a:r>
            <a:r>
              <a:rPr lang="en-CA">
                <a:hlinkClick r:id="rId4"/>
              </a:rPr>
              <a:t>https://search.google.com/search-cons...</a:t>
            </a:r>
            <a:r>
              <a:rPr lang="en-CA"/>
              <a:t>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/>
              <a:t>Google Search Console tells you how you’re ranking on Google. It give you overall site ranking, plus ranking for your keywords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/>
              <a:t>Adding and verifying your site in Search Console proves to Google that you're either a site's owner, webmaster, or other authorized user. After all, Search Console provides you with all sorts of incredibly detailed information and insights about a site's performance.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284FF6-1965-2D4A-8391-AF6A26031D32}"/>
              </a:ext>
            </a:extLst>
          </p:cNvPr>
          <p:cNvSpPr/>
          <p:nvPr/>
        </p:nvSpPr>
        <p:spPr>
          <a:xfrm>
            <a:off x="0" y="3378244"/>
            <a:ext cx="12192000" cy="22947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E23DA8-DE15-F345-B766-F4266F9E41FE}"/>
              </a:ext>
            </a:extLst>
          </p:cNvPr>
          <p:cNvSpPr txBox="1"/>
          <p:nvPr/>
        </p:nvSpPr>
        <p:spPr>
          <a:xfrm>
            <a:off x="545690" y="3595836"/>
            <a:ext cx="11199622" cy="187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CA" sz="2800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Optimize your website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b="1" i="1"/>
              <a:t>Yoast</a:t>
            </a:r>
            <a:r>
              <a:rPr lang="en-CA"/>
              <a:t> SEO is one of the most widely popular WordPress plugins around.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b="1" i="1"/>
              <a:t>Yoast</a:t>
            </a:r>
            <a:r>
              <a:rPr lang="en-CA"/>
              <a:t> is a powerful tool that can help you make your site as search engine-friendly as possible.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b="1" i="1"/>
              <a:t>You can optimize your site meta data to customize the title and description that appears in search results</a:t>
            </a:r>
            <a:endParaRPr lang="en-CA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/>
              <a:t>It also has tool to review and provide suggestions to improve your page content</a:t>
            </a:r>
          </a:p>
        </p:txBody>
      </p:sp>
    </p:spTree>
    <p:extLst>
      <p:ext uri="{BB962C8B-B14F-4D97-AF65-F5344CB8AC3E}">
        <p14:creationId xmlns:p14="http://schemas.microsoft.com/office/powerpoint/2010/main" val="751939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416A73-683A-A24D-9FF3-FB54CD319AE3}"/>
              </a:ext>
            </a:extLst>
          </p:cNvPr>
          <p:cNvSpPr/>
          <p:nvPr/>
        </p:nvSpPr>
        <p:spPr>
          <a:xfrm>
            <a:off x="0" y="6085489"/>
            <a:ext cx="10353676" cy="409904"/>
          </a:xfrm>
          <a:prstGeom prst="rect">
            <a:avLst/>
          </a:prstGeom>
          <a:solidFill>
            <a:srgbClr val="2C21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68FF75-61E9-904A-A91A-F921FFC36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4493" y="6039850"/>
            <a:ext cx="990819" cy="4713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86D2BEE-972D-7841-9DD7-254234E40127}"/>
              </a:ext>
            </a:extLst>
          </p:cNvPr>
          <p:cNvSpPr/>
          <p:nvPr/>
        </p:nvSpPr>
        <p:spPr>
          <a:xfrm>
            <a:off x="6947010" y="6133944"/>
            <a:ext cx="32031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Creative Minds. Smart Execution.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203D3-F3D9-9940-98B4-56B4B42047D6}"/>
              </a:ext>
            </a:extLst>
          </p:cNvPr>
          <p:cNvSpPr txBox="1"/>
          <p:nvPr/>
        </p:nvSpPr>
        <p:spPr>
          <a:xfrm>
            <a:off x="545690" y="552922"/>
            <a:ext cx="11031794" cy="2080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CA" sz="2800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What’s Cool</a:t>
            </a:r>
          </a:p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CA" b="1"/>
              <a:t>Google Trends</a:t>
            </a:r>
            <a:r>
              <a:rPr lang="en-CA"/>
              <a:t>: </a:t>
            </a:r>
            <a:r>
              <a:rPr lang="en-CA">
                <a:hlinkClick r:id="rId4"/>
              </a:rPr>
              <a:t>https://trends.google.com/trends</a:t>
            </a:r>
            <a:r>
              <a:rPr lang="en-CA"/>
              <a:t> </a:t>
            </a:r>
          </a:p>
          <a:p>
            <a:endParaRPr lang="en-CA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/>
              <a:t>Google trends is a research tool that help narrow down keyword options based on overall google search trends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/>
              <a:t>It’s really helpful to compare words to see which is more popular, e.g. Database vs server re people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284FF6-1965-2D4A-8391-AF6A26031D32}"/>
              </a:ext>
            </a:extLst>
          </p:cNvPr>
          <p:cNvSpPr/>
          <p:nvPr/>
        </p:nvSpPr>
        <p:spPr>
          <a:xfrm>
            <a:off x="0" y="3415568"/>
            <a:ext cx="12192000" cy="22947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E23DA8-DE15-F345-B766-F4266F9E41FE}"/>
              </a:ext>
            </a:extLst>
          </p:cNvPr>
          <p:cNvSpPr txBox="1"/>
          <p:nvPr/>
        </p:nvSpPr>
        <p:spPr>
          <a:xfrm>
            <a:off x="545690" y="3595836"/>
            <a:ext cx="11199622" cy="1871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CA" sz="2800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Optimize your website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b="1" i="1"/>
              <a:t>Yoast</a:t>
            </a:r>
            <a:r>
              <a:rPr lang="en-CA"/>
              <a:t> SEO is one of the most widely popular WordPress plugins around.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b="1" i="1"/>
              <a:t>Yoast</a:t>
            </a:r>
            <a:r>
              <a:rPr lang="en-CA"/>
              <a:t> is a powerful tool that can help you make your site as search engine-friendly as possible.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b="1" i="1"/>
              <a:t>You can optimize your site meta data to customize the title and description that appears in search results</a:t>
            </a:r>
            <a:endParaRPr lang="en-CA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/>
              <a:t>It also has tool to review and provide suggestions to improve your page content</a:t>
            </a:r>
          </a:p>
        </p:txBody>
      </p:sp>
    </p:spTree>
    <p:extLst>
      <p:ext uri="{BB962C8B-B14F-4D97-AF65-F5344CB8AC3E}">
        <p14:creationId xmlns:p14="http://schemas.microsoft.com/office/powerpoint/2010/main" val="403313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416A73-683A-A24D-9FF3-FB54CD319AE3}"/>
              </a:ext>
            </a:extLst>
          </p:cNvPr>
          <p:cNvSpPr/>
          <p:nvPr/>
        </p:nvSpPr>
        <p:spPr>
          <a:xfrm>
            <a:off x="0" y="6085489"/>
            <a:ext cx="10353676" cy="409904"/>
          </a:xfrm>
          <a:prstGeom prst="rect">
            <a:avLst/>
          </a:prstGeom>
          <a:solidFill>
            <a:srgbClr val="2C21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68FF75-61E9-904A-A91A-F921FFC36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4493" y="6039850"/>
            <a:ext cx="990819" cy="4713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86D2BEE-972D-7841-9DD7-254234E40127}"/>
              </a:ext>
            </a:extLst>
          </p:cNvPr>
          <p:cNvSpPr/>
          <p:nvPr/>
        </p:nvSpPr>
        <p:spPr>
          <a:xfrm>
            <a:off x="6947010" y="6133944"/>
            <a:ext cx="32031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Creative Minds. Smart Execution.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203D3-F3D9-9940-98B4-56B4B42047D6}"/>
              </a:ext>
            </a:extLst>
          </p:cNvPr>
          <p:cNvSpPr txBox="1"/>
          <p:nvPr/>
        </p:nvSpPr>
        <p:spPr>
          <a:xfrm>
            <a:off x="545690" y="552922"/>
            <a:ext cx="11031794" cy="2425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CA" sz="2800" dirty="0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For Keyword Help </a:t>
            </a:r>
          </a:p>
          <a:p>
            <a:r>
              <a:rPr lang="en-CA" dirty="0" err="1"/>
              <a:t>Ubersuggest</a:t>
            </a:r>
            <a:r>
              <a:rPr lang="en-CA" dirty="0"/>
              <a:t>: </a:t>
            </a:r>
            <a:r>
              <a:rPr lang="en-CA" dirty="0">
                <a:hlinkClick r:id="rId4"/>
              </a:rPr>
              <a:t>https://neilpatel.com/ubersuggest/</a:t>
            </a:r>
            <a:r>
              <a:rPr lang="en-CA" dirty="0"/>
              <a:t> </a:t>
            </a:r>
          </a:p>
          <a:p>
            <a:pPr lvl="0"/>
            <a:endParaRPr lang="en-CA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/>
              <a:t>This is a useful tool to find “long-tailed keywords.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dirty="0"/>
              <a:t>A long-tail keyword is a keyword phrase that contains at least three words (though some say two or more is considered long-tail). Long-tail keywords are used to target niche demographics rather than mass audiences. In other words, they're more specific and often less competitive than generic keyword terms.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284FF6-1965-2D4A-8391-AF6A26031D32}"/>
              </a:ext>
            </a:extLst>
          </p:cNvPr>
          <p:cNvSpPr/>
          <p:nvPr/>
        </p:nvSpPr>
        <p:spPr>
          <a:xfrm>
            <a:off x="0" y="3378244"/>
            <a:ext cx="12192000" cy="22947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615A3B-2C30-34E0-C123-0EEDFA180D7F}"/>
              </a:ext>
            </a:extLst>
          </p:cNvPr>
          <p:cNvSpPr txBox="1"/>
          <p:nvPr/>
        </p:nvSpPr>
        <p:spPr>
          <a:xfrm>
            <a:off x="545689" y="3728670"/>
            <a:ext cx="10208803" cy="1740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dirty="0">
                <a:latin typeface="Heebo Light" pitchFamily="2" charset="-79"/>
                <a:ea typeface="Calibri" panose="020F0502020204030204" pitchFamily="34" charset="0"/>
                <a:cs typeface="Heebo Light" pitchFamily="2" charset="-79"/>
              </a:rPr>
              <a:t>Now let’s plan some content! 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dirty="0">
                <a:latin typeface="Heebo Light" pitchFamily="2" charset="-79"/>
                <a:ea typeface="Calibri" panose="020F0502020204030204" pitchFamily="34" charset="0"/>
                <a:cs typeface="Heebo Light" pitchFamily="2" charset="-79"/>
              </a:rPr>
              <a:t> </a:t>
            </a:r>
            <a:r>
              <a:rPr lang="en-US" dirty="0">
                <a:latin typeface="Heebo Light" pitchFamily="2" charset="-79"/>
                <a:ea typeface="Calibri" panose="020F0502020204030204" pitchFamily="34" charset="0"/>
                <a:cs typeface="Heebo Light" pitchFamily="2" charset="-79"/>
                <a:hlinkClick r:id="rId5"/>
              </a:rPr>
              <a:t>https://papersword.sharepoint.com/:x:/g/PSDelivery/EYlGZGt2fD1ItAU2dBVNjNoBdUpjxTj8vcLY7mFD0Qog0g?e=il7XjY</a:t>
            </a:r>
            <a:endParaRPr lang="en-US" dirty="0">
              <a:latin typeface="Heebo Light" pitchFamily="2" charset="-79"/>
              <a:ea typeface="Calibri" panose="020F0502020204030204" pitchFamily="34" charset="0"/>
              <a:cs typeface="Heebo Light" pitchFamily="2" charset="-79"/>
            </a:endParaRPr>
          </a:p>
          <a:p>
            <a:pPr>
              <a:lnSpc>
                <a:spcPct val="120000"/>
              </a:lnSpc>
              <a:spcAft>
                <a:spcPts val="0"/>
              </a:spcAft>
            </a:pPr>
            <a:endParaRPr lang="en-US" dirty="0">
              <a:latin typeface="Heebo Light" pitchFamily="2" charset="-79"/>
              <a:ea typeface="Calibri" panose="020F0502020204030204" pitchFamily="34" charset="0"/>
              <a:cs typeface="Heebo Light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7450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F392333-45C8-4204-9F12-B478CF70F6B6}"/>
              </a:ext>
            </a:extLst>
          </p:cNvPr>
          <p:cNvSpPr/>
          <p:nvPr/>
        </p:nvSpPr>
        <p:spPr>
          <a:xfrm>
            <a:off x="6605337" y="0"/>
            <a:ext cx="558666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A549BF-55EC-134A-94F3-421EFB6B94B5}"/>
              </a:ext>
            </a:extLst>
          </p:cNvPr>
          <p:cNvSpPr txBox="1"/>
          <p:nvPr/>
        </p:nvSpPr>
        <p:spPr>
          <a:xfrm>
            <a:off x="675047" y="1471095"/>
            <a:ext cx="5677346" cy="2405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0"/>
              </a:spcAft>
              <a:buFontTx/>
              <a:buChar char="-"/>
            </a:pPr>
            <a:r>
              <a:rPr lang="en-US" dirty="0">
                <a:latin typeface="Heebo Light" pitchFamily="2" charset="-79"/>
                <a:ea typeface="Calibri" panose="020F0502020204030204" pitchFamily="34" charset="0"/>
                <a:cs typeface="Heebo Light" pitchFamily="2" charset="-79"/>
              </a:rPr>
              <a:t>Combine an organic blog strategy with keyword optimization. </a:t>
            </a:r>
          </a:p>
          <a:p>
            <a:pPr marL="285750" indent="-285750">
              <a:lnSpc>
                <a:spcPct val="120000"/>
              </a:lnSpc>
              <a:spcAft>
                <a:spcPts val="0"/>
              </a:spcAft>
              <a:buFontTx/>
              <a:buChar char="-"/>
            </a:pPr>
            <a:r>
              <a:rPr lang="en-US" dirty="0">
                <a:latin typeface="Heebo Light" pitchFamily="2" charset="-79"/>
                <a:ea typeface="Calibri" panose="020F0502020204030204" pitchFamily="34" charset="0"/>
                <a:cs typeface="Heebo Light" pitchFamily="2" charset="-79"/>
              </a:rPr>
              <a:t>Get real fancy and focus on long tail keywords in your blog posts </a:t>
            </a:r>
          </a:p>
          <a:p>
            <a:pPr marL="285750" indent="-285750">
              <a:lnSpc>
                <a:spcPct val="120000"/>
              </a:lnSpc>
              <a:spcAft>
                <a:spcPts val="0"/>
              </a:spcAft>
              <a:buFontTx/>
              <a:buChar char="-"/>
            </a:pPr>
            <a:r>
              <a:rPr lang="en-US" dirty="0">
                <a:latin typeface="Heebo Light" pitchFamily="2" charset="-79"/>
                <a:ea typeface="Calibri" panose="020F0502020204030204" pitchFamily="34" charset="0"/>
                <a:cs typeface="Heebo Light" pitchFamily="2" charset="-79"/>
              </a:rPr>
              <a:t>Think about the calls to actions (yes, even in a blog) and what you want people to do 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endParaRPr lang="en-US" dirty="0">
              <a:latin typeface="Heebo Light" pitchFamily="2" charset="-79"/>
              <a:ea typeface="Calibri" panose="020F0502020204030204" pitchFamily="34" charset="0"/>
              <a:cs typeface="Heebo Light" pitchFamily="2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AA50E19-23BD-2247-85AA-BC466D5F1990}"/>
              </a:ext>
            </a:extLst>
          </p:cNvPr>
          <p:cNvSpPr/>
          <p:nvPr/>
        </p:nvSpPr>
        <p:spPr>
          <a:xfrm>
            <a:off x="0" y="6085489"/>
            <a:ext cx="10353676" cy="409904"/>
          </a:xfrm>
          <a:prstGeom prst="rect">
            <a:avLst/>
          </a:prstGeom>
          <a:solidFill>
            <a:srgbClr val="2C21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0F53E8-29D3-FB49-BF93-3585ACA9E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4493" y="6039850"/>
            <a:ext cx="990819" cy="47130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AA84E9C-6EBE-604F-A0A4-63A7A34AF7F7}"/>
              </a:ext>
            </a:extLst>
          </p:cNvPr>
          <p:cNvSpPr/>
          <p:nvPr/>
        </p:nvSpPr>
        <p:spPr>
          <a:xfrm>
            <a:off x="6947010" y="6133944"/>
            <a:ext cx="32031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Creative Minds. Smart Execution.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9F32ED-E33E-44CE-96C0-E0649EE2BB0B}"/>
              </a:ext>
            </a:extLst>
          </p:cNvPr>
          <p:cNvSpPr txBox="1"/>
          <p:nvPr/>
        </p:nvSpPr>
        <p:spPr>
          <a:xfrm>
            <a:off x="675047" y="576725"/>
            <a:ext cx="10643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Content is King </a:t>
            </a:r>
            <a:endParaRPr lang="en-CA" sz="3600">
              <a:solidFill>
                <a:srgbClr val="2C215C"/>
              </a:solidFill>
              <a:latin typeface="Heebo" pitchFamily="2" charset="-79"/>
              <a:cs typeface="Heebo" pitchFamily="2" charset="-79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8356D49-7644-4B5C-A1E8-983855888C95}"/>
              </a:ext>
            </a:extLst>
          </p:cNvPr>
          <p:cNvGrpSpPr/>
          <p:nvPr/>
        </p:nvGrpSpPr>
        <p:grpSpPr>
          <a:xfrm>
            <a:off x="7365046" y="1471095"/>
            <a:ext cx="4650847" cy="576733"/>
            <a:chOff x="822006" y="1690704"/>
            <a:chExt cx="11576957" cy="143561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4C798CA-4560-44FB-9354-F850301E1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2006" y="2070401"/>
              <a:ext cx="1055914" cy="1055914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512780-513C-4568-83EE-841610624BDE}"/>
                </a:ext>
              </a:extLst>
            </p:cNvPr>
            <p:cNvSpPr txBox="1"/>
            <p:nvPr/>
          </p:nvSpPr>
          <p:spPr>
            <a:xfrm>
              <a:off x="2108203" y="1690704"/>
              <a:ext cx="10290760" cy="1022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0"/>
                </a:spcAft>
              </a:pPr>
              <a:endParaRPr lang="en-CA">
                <a:latin typeface="Heebo Light" pitchFamily="2" charset="-79"/>
                <a:ea typeface="Calibri" panose="020F0502020204030204" pitchFamily="34" charset="0"/>
                <a:cs typeface="Heebo Light" pitchFamily="2" charset="-79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75D04-04C0-44FD-AED0-D93233C274FD}"/>
              </a:ext>
            </a:extLst>
          </p:cNvPr>
          <p:cNvGrpSpPr/>
          <p:nvPr/>
        </p:nvGrpSpPr>
        <p:grpSpPr>
          <a:xfrm>
            <a:off x="7365046" y="2656020"/>
            <a:ext cx="4650847" cy="743280"/>
            <a:chOff x="822006" y="4044174"/>
            <a:chExt cx="11576957" cy="185018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D954639-9BEB-4AFD-A64C-7BFF83300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2006" y="4513180"/>
              <a:ext cx="1055915" cy="105591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9971CA-A2DE-4EAB-A3E5-6550C8E4CCF9}"/>
                </a:ext>
              </a:extLst>
            </p:cNvPr>
            <p:cNvSpPr txBox="1"/>
            <p:nvPr/>
          </p:nvSpPr>
          <p:spPr>
            <a:xfrm>
              <a:off x="2073730" y="4044174"/>
              <a:ext cx="10325233" cy="18501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>
                  <a:latin typeface="Heebo Light" pitchFamily="2" charset="-79"/>
                  <a:cs typeface="Heebo Light" pitchFamily="2" charset="-79"/>
                </a:rPr>
                <a:t>Develop blog posts around keyword clusters </a:t>
              </a:r>
              <a:endParaRPr lang="en-CA">
                <a:latin typeface="Heebo Light" pitchFamily="2" charset="-79"/>
                <a:cs typeface="Heebo Light" pitchFamily="2" charset="-79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5A0273B-EAC2-4ECD-A1B8-3BF53E644962}"/>
              </a:ext>
            </a:extLst>
          </p:cNvPr>
          <p:cNvGrpSpPr/>
          <p:nvPr/>
        </p:nvGrpSpPr>
        <p:grpSpPr>
          <a:xfrm>
            <a:off x="7365046" y="3753025"/>
            <a:ext cx="4659369" cy="743280"/>
            <a:chOff x="6267601" y="2204050"/>
            <a:chExt cx="11598169" cy="185018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9E9FAEE-8CC8-416C-8BDA-37927EADF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67601" y="2491900"/>
              <a:ext cx="1055915" cy="1055915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691474-E793-467F-9170-8C14275E2EE9}"/>
                </a:ext>
              </a:extLst>
            </p:cNvPr>
            <p:cNvSpPr txBox="1"/>
            <p:nvPr/>
          </p:nvSpPr>
          <p:spPr>
            <a:xfrm>
              <a:off x="7540538" y="2204050"/>
              <a:ext cx="10325232" cy="1850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0"/>
                </a:spcAft>
              </a:pPr>
              <a:r>
                <a:rPr lang="en-US">
                  <a:latin typeface="Heebo Light" pitchFamily="2" charset="-79"/>
                  <a:ea typeface="Calibri" panose="020F0502020204030204" pitchFamily="34" charset="0"/>
                  <a:cs typeface="Heebo Light" pitchFamily="2" charset="-79"/>
                </a:rPr>
                <a:t>Landing page development for lead generation </a:t>
              </a:r>
              <a:endParaRPr lang="en-CA">
                <a:latin typeface="Heebo Light" pitchFamily="2" charset="-79"/>
                <a:cs typeface="Heebo Light" pitchFamily="2" charset="-79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AF346410-F305-45D6-A44B-3DF1FCDB2064}"/>
              </a:ext>
            </a:extLst>
          </p:cNvPr>
          <p:cNvSpPr/>
          <p:nvPr/>
        </p:nvSpPr>
        <p:spPr>
          <a:xfrm>
            <a:off x="7365046" y="933994"/>
            <a:ext cx="26068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Thinking about content </a:t>
            </a:r>
            <a:endParaRPr lang="en-CA">
              <a:solidFill>
                <a:srgbClr val="2C215C"/>
              </a:solidFill>
              <a:latin typeface="Heebo" pitchFamily="2" charset="-79"/>
              <a:cs typeface="Heebo" pitchFamily="2" charset="-79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7D0D57-5170-4C6A-87B1-6AC2388C50CE}"/>
              </a:ext>
            </a:extLst>
          </p:cNvPr>
          <p:cNvSpPr txBox="1"/>
          <p:nvPr/>
        </p:nvSpPr>
        <p:spPr>
          <a:xfrm>
            <a:off x="7833331" y="1616459"/>
            <a:ext cx="3844322" cy="410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>
                <a:latin typeface="Heebo Light" pitchFamily="2" charset="-79"/>
                <a:cs typeface="Heebo Light" pitchFamily="2" charset="-79"/>
              </a:rPr>
              <a:t>Optimize your website for keywords </a:t>
            </a:r>
            <a:endParaRPr lang="en-CA">
              <a:latin typeface="Heebo Light" pitchFamily="2" charset="-79"/>
              <a:cs typeface="Heebo Light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89276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67A929A-3242-8E4F-A170-8C433DE6DC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575964" y="0"/>
            <a:ext cx="3616036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55202B6-9780-E04E-949A-2C0CFBD7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External Communication tips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9D2A0-F6A8-2F41-A783-924E5DB3045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7820" y="1828800"/>
            <a:ext cx="7135728" cy="3882452"/>
          </a:xfrm>
        </p:spPr>
        <p:txBody>
          <a:bodyPr/>
          <a:lstStyle/>
          <a:p>
            <a:pPr fontAlgn="ctr"/>
            <a:r>
              <a:rPr lang="en-CA" dirty="0"/>
              <a:t>Treat your visitors like wild animals - they're hunting for something. </a:t>
            </a:r>
          </a:p>
          <a:p>
            <a:pPr fontAlgn="ctr"/>
            <a:r>
              <a:rPr lang="en-CA" dirty="0"/>
              <a:t>Put the most important information first</a:t>
            </a:r>
          </a:p>
          <a:p>
            <a:pPr fontAlgn="ctr"/>
            <a:r>
              <a:rPr lang="en-CA" dirty="0"/>
              <a:t>Don't be cute or clever</a:t>
            </a:r>
          </a:p>
          <a:p>
            <a:pPr fontAlgn="ctr"/>
            <a:r>
              <a:rPr lang="en-CA" dirty="0"/>
              <a:t>Make external communication stupidly easy to read. </a:t>
            </a:r>
            <a:br>
              <a:rPr lang="en-CA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2795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9B235-C8A1-428F-A10A-0CF4B81FCDAE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Content Development and Blog Strategy</a:t>
            </a:r>
          </a:p>
        </p:txBody>
      </p:sp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59DB5142-1385-4E9D-BA3D-94AA436DEB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3" r="23305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1053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medium confidence">
            <a:extLst>
              <a:ext uri="{FF2B5EF4-FFF2-40B4-BE49-F238E27FC236}">
                <a16:creationId xmlns:a16="http://schemas.microsoft.com/office/drawing/2014/main" id="{4653378C-49A1-4F52-8177-3F907572E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754" y="935400"/>
            <a:ext cx="7273981" cy="509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490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67A929A-3242-8E4F-A170-8C433DE6DC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575964" y="0"/>
            <a:ext cx="3616036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55202B6-9780-E04E-949A-2C0CFBD7A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243" y="353856"/>
            <a:ext cx="7135727" cy="712826"/>
          </a:xfrm>
        </p:spPr>
        <p:txBody>
          <a:bodyPr/>
          <a:lstStyle/>
          <a:p>
            <a:r>
              <a:rPr lang="en-CA" dirty="0"/>
              <a:t>Blog Checklist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9D2A0-F6A8-2F41-A783-924E5DB3045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332692" y="1221388"/>
            <a:ext cx="7675031" cy="3882452"/>
          </a:xfrm>
        </p:spPr>
        <p:txBody>
          <a:bodyPr>
            <a:normAutofit fontScale="85000" lnSpcReduction="10000"/>
          </a:bodyPr>
          <a:lstStyle/>
          <a:p>
            <a:r>
              <a:rPr lang="en-CA" b="1" dirty="0"/>
              <a:t>Use the primary keyword in the headline</a:t>
            </a:r>
            <a:r>
              <a:rPr lang="en-CA" dirty="0"/>
              <a:t>. Go back to your headline and make sure the primary keyword is used in the title.</a:t>
            </a:r>
          </a:p>
          <a:p>
            <a:r>
              <a:rPr lang="en-CA" b="1" dirty="0"/>
              <a:t>Write 300+ words</a:t>
            </a:r>
            <a:r>
              <a:rPr lang="en-CA" dirty="0"/>
              <a:t>. Write as much as you need to fully cover the topic, and as a best practice, write more than 300 words to show search engines that it is a thorough resource.</a:t>
            </a:r>
          </a:p>
          <a:p>
            <a:r>
              <a:rPr lang="en-CA" b="1" dirty="0"/>
              <a:t>Add value</a:t>
            </a:r>
            <a:r>
              <a:rPr lang="en-CA" dirty="0"/>
              <a:t>. As you write your post, provide details, facts, stats, takeaways, news, and information that are valuable and helpful to the reader.</a:t>
            </a:r>
          </a:p>
          <a:p>
            <a:r>
              <a:rPr lang="en-CA" b="1" dirty="0"/>
              <a:t>Show, don’t tell</a:t>
            </a:r>
            <a:r>
              <a:rPr lang="en-CA" dirty="0"/>
              <a:t>. An important part of this checklist for blog writing is using examples that help audiences deeply understand and absorb the message you are trying to share.</a:t>
            </a:r>
          </a:p>
        </p:txBody>
      </p:sp>
    </p:spTree>
    <p:extLst>
      <p:ext uri="{BB962C8B-B14F-4D97-AF65-F5344CB8AC3E}">
        <p14:creationId xmlns:p14="http://schemas.microsoft.com/office/powerpoint/2010/main" val="117099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E2941DA-69EE-644F-9F52-50CB0AAB888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9398" b="9398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BEE21FC-D04D-6D4C-8900-15FE1E1B8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External Coms cheatsheet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22074E-B066-E641-AB56-35B0A747ACF6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7820" y="1844298"/>
            <a:ext cx="7135728" cy="3866954"/>
          </a:xfrm>
        </p:spPr>
        <p:txBody>
          <a:bodyPr/>
          <a:lstStyle/>
          <a:p>
            <a:pPr fontAlgn="ctr">
              <a:spcAft>
                <a:spcPts val="600"/>
              </a:spcAft>
            </a:pPr>
            <a:r>
              <a:rPr lang="en-CA" dirty="0"/>
              <a:t>Use short paragraphs – four sentences max</a:t>
            </a:r>
          </a:p>
          <a:p>
            <a:pPr fontAlgn="ctr">
              <a:spcAft>
                <a:spcPts val="600"/>
              </a:spcAft>
            </a:pPr>
            <a:r>
              <a:rPr lang="en-CA" dirty="0"/>
              <a:t>Use short sentences – twelve on average</a:t>
            </a:r>
          </a:p>
          <a:p>
            <a:pPr fontAlgn="ctr">
              <a:spcAft>
                <a:spcPts val="600"/>
              </a:spcAft>
            </a:pPr>
            <a:r>
              <a:rPr lang="en-CA" dirty="0"/>
              <a:t>Skip unnecessary words</a:t>
            </a:r>
          </a:p>
          <a:p>
            <a:pPr fontAlgn="ctr">
              <a:spcAft>
                <a:spcPts val="600"/>
              </a:spcAft>
            </a:pPr>
            <a:r>
              <a:rPr lang="en-CA" dirty="0"/>
              <a:t>Avoid jargon </a:t>
            </a:r>
          </a:p>
          <a:p>
            <a:pPr fontAlgn="ctr">
              <a:spcAft>
                <a:spcPts val="600"/>
              </a:spcAft>
            </a:pPr>
            <a:r>
              <a:rPr lang="en-CA" dirty="0"/>
              <a:t>Avoid the passive tense</a:t>
            </a:r>
          </a:p>
          <a:p>
            <a:pPr fontAlgn="ctr">
              <a:spcAft>
                <a:spcPts val="600"/>
              </a:spcAft>
            </a:pPr>
            <a:r>
              <a:rPr lang="en-CA" dirty="0"/>
              <a:t>Avoid needless repetition</a:t>
            </a:r>
          </a:p>
          <a:p>
            <a:pPr fontAlgn="ctr">
              <a:spcAft>
                <a:spcPts val="600"/>
              </a:spcAft>
            </a:pPr>
            <a:r>
              <a:rPr lang="en-CA" dirty="0"/>
              <a:t>Address your web visitors directly—use the word you</a:t>
            </a:r>
          </a:p>
          <a:p>
            <a:pPr fontAlgn="ctr">
              <a:spcAft>
                <a:spcPts val="600"/>
              </a:spcAft>
            </a:pPr>
            <a:r>
              <a:rPr lang="en-CA" dirty="0"/>
              <a:t>Shorten your text</a:t>
            </a:r>
          </a:p>
          <a:p>
            <a:pPr>
              <a:spcAft>
                <a:spcPts val="600"/>
              </a:spcAft>
            </a:pPr>
            <a:endParaRPr lang="en-CA" dirty="0"/>
          </a:p>
          <a:p>
            <a:pPr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49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3F1D4A-D0F3-5140-81E5-7ADC1450FC50}"/>
              </a:ext>
            </a:extLst>
          </p:cNvPr>
          <p:cNvSpPr/>
          <p:nvPr/>
        </p:nvSpPr>
        <p:spPr>
          <a:xfrm>
            <a:off x="0" y="6085489"/>
            <a:ext cx="10353676" cy="409904"/>
          </a:xfrm>
          <a:prstGeom prst="rect">
            <a:avLst/>
          </a:prstGeom>
          <a:solidFill>
            <a:srgbClr val="2C21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0D1F19-0F8F-D848-A27D-1B438CF02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4493" y="6039850"/>
            <a:ext cx="990819" cy="4713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94B73A3-327B-E542-9E4C-F6864A1DC895}"/>
              </a:ext>
            </a:extLst>
          </p:cNvPr>
          <p:cNvSpPr/>
          <p:nvPr/>
        </p:nvSpPr>
        <p:spPr>
          <a:xfrm>
            <a:off x="6947010" y="6133944"/>
            <a:ext cx="32031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Creative Minds. Smart Execution.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DF9027-1E69-F04C-B821-7FE599BA57E6}"/>
              </a:ext>
            </a:extLst>
          </p:cNvPr>
          <p:cNvSpPr txBox="1"/>
          <p:nvPr/>
        </p:nvSpPr>
        <p:spPr>
          <a:xfrm>
            <a:off x="1160824" y="2570214"/>
            <a:ext cx="9870352" cy="72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CA" sz="3600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KEYWORDS </a:t>
            </a:r>
          </a:p>
        </p:txBody>
      </p:sp>
    </p:spTree>
    <p:extLst>
      <p:ext uri="{BB962C8B-B14F-4D97-AF65-F5344CB8AC3E}">
        <p14:creationId xmlns:p14="http://schemas.microsoft.com/office/powerpoint/2010/main" val="201332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F392333-45C8-4204-9F12-B478CF70F6B6}"/>
              </a:ext>
            </a:extLst>
          </p:cNvPr>
          <p:cNvSpPr/>
          <p:nvPr/>
        </p:nvSpPr>
        <p:spPr>
          <a:xfrm>
            <a:off x="6605337" y="0"/>
            <a:ext cx="558666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A549BF-55EC-134A-94F3-421EFB6B94B5}"/>
              </a:ext>
            </a:extLst>
          </p:cNvPr>
          <p:cNvSpPr txBox="1"/>
          <p:nvPr/>
        </p:nvSpPr>
        <p:spPr>
          <a:xfrm>
            <a:off x="675047" y="1440395"/>
            <a:ext cx="5677346" cy="1043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CA" sz="2400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1. Website Optimization </a:t>
            </a:r>
          </a:p>
          <a:p>
            <a:pPr>
              <a:lnSpc>
                <a:spcPct val="120000"/>
              </a:lnSpc>
              <a:spcAft>
                <a:spcPts val="1200"/>
              </a:spcAft>
            </a:pPr>
            <a:endParaRPr lang="en-CA" sz="2000">
              <a:latin typeface="Heebo Light" pitchFamily="2" charset="-79"/>
              <a:cs typeface="Heebo Light" pitchFamily="2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AA50E19-23BD-2247-85AA-BC466D5F1990}"/>
              </a:ext>
            </a:extLst>
          </p:cNvPr>
          <p:cNvSpPr/>
          <p:nvPr/>
        </p:nvSpPr>
        <p:spPr>
          <a:xfrm>
            <a:off x="0" y="6085489"/>
            <a:ext cx="10353676" cy="409904"/>
          </a:xfrm>
          <a:prstGeom prst="rect">
            <a:avLst/>
          </a:prstGeom>
          <a:solidFill>
            <a:srgbClr val="2C21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0F53E8-29D3-FB49-BF93-3585ACA9E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4493" y="6039850"/>
            <a:ext cx="990819" cy="47130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AA84E9C-6EBE-604F-A0A4-63A7A34AF7F7}"/>
              </a:ext>
            </a:extLst>
          </p:cNvPr>
          <p:cNvSpPr/>
          <p:nvPr/>
        </p:nvSpPr>
        <p:spPr>
          <a:xfrm>
            <a:off x="6947010" y="6133944"/>
            <a:ext cx="32031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Creative Minds. Smart Execution.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9F32ED-E33E-44CE-96C0-E0649EE2BB0B}"/>
              </a:ext>
            </a:extLst>
          </p:cNvPr>
          <p:cNvSpPr txBox="1"/>
          <p:nvPr/>
        </p:nvSpPr>
        <p:spPr>
          <a:xfrm>
            <a:off x="675047" y="576725"/>
            <a:ext cx="10643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Intro to SEO </a:t>
            </a:r>
            <a:endParaRPr lang="en-CA" sz="3600">
              <a:solidFill>
                <a:srgbClr val="2C215C"/>
              </a:solidFill>
              <a:latin typeface="Heebo" pitchFamily="2" charset="-79"/>
              <a:cs typeface="Heebo" pitchFamily="2" charset="-79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8356D49-7644-4B5C-A1E8-983855888C95}"/>
              </a:ext>
            </a:extLst>
          </p:cNvPr>
          <p:cNvGrpSpPr/>
          <p:nvPr/>
        </p:nvGrpSpPr>
        <p:grpSpPr>
          <a:xfrm>
            <a:off x="592433" y="2431059"/>
            <a:ext cx="1245891" cy="424196"/>
            <a:chOff x="822006" y="2070401"/>
            <a:chExt cx="3101289" cy="1055914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4C798CA-4560-44FB-9354-F850301E1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2006" y="2070401"/>
              <a:ext cx="1055914" cy="1055914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512780-513C-4568-83EE-841610624BDE}"/>
                </a:ext>
              </a:extLst>
            </p:cNvPr>
            <p:cNvSpPr txBox="1"/>
            <p:nvPr/>
          </p:nvSpPr>
          <p:spPr>
            <a:xfrm>
              <a:off x="2023151" y="2194518"/>
              <a:ext cx="1900144" cy="9193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Heebo Light" pitchFamily="2" charset="-79"/>
                  <a:cs typeface="Heebo Light" pitchFamily="2" charset="-79"/>
                </a:rPr>
                <a:t>Crawl</a:t>
              </a:r>
              <a:endParaRPr lang="en-CA">
                <a:latin typeface="Heebo Light" pitchFamily="2" charset="-79"/>
                <a:cs typeface="Heebo Light" pitchFamily="2" charset="-79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75D04-04C0-44FD-AED0-D93233C274FD}"/>
              </a:ext>
            </a:extLst>
          </p:cNvPr>
          <p:cNvGrpSpPr/>
          <p:nvPr/>
        </p:nvGrpSpPr>
        <p:grpSpPr>
          <a:xfrm>
            <a:off x="592433" y="3184507"/>
            <a:ext cx="1190676" cy="424196"/>
            <a:chOff x="822006" y="3973661"/>
            <a:chExt cx="2963848" cy="1055914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D954639-9BEB-4AFD-A64C-7BFF83300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2006" y="3973661"/>
              <a:ext cx="1055914" cy="105591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9971CA-A2DE-4EAB-A3E5-6550C8E4CCF9}"/>
                </a:ext>
              </a:extLst>
            </p:cNvPr>
            <p:cNvSpPr txBox="1"/>
            <p:nvPr/>
          </p:nvSpPr>
          <p:spPr>
            <a:xfrm>
              <a:off x="2073730" y="4087560"/>
              <a:ext cx="1712124" cy="9193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0"/>
                </a:spcAft>
              </a:pPr>
              <a:r>
                <a:rPr lang="en-US">
                  <a:solidFill>
                    <a:srgbClr val="000000"/>
                  </a:solidFill>
                  <a:latin typeface="Calibri Light" panose="020F03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Index</a:t>
              </a:r>
              <a:endParaRPr lang="en-CA">
                <a:latin typeface="Heebo Light" pitchFamily="2" charset="-79"/>
                <a:ea typeface="Calibri" panose="020F0502020204030204" pitchFamily="34" charset="0"/>
                <a:cs typeface="Heebo Light" pitchFamily="2" charset="-79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5A0273B-EAC2-4ECD-A1B8-3BF53E644962}"/>
              </a:ext>
            </a:extLst>
          </p:cNvPr>
          <p:cNvGrpSpPr/>
          <p:nvPr/>
        </p:nvGrpSpPr>
        <p:grpSpPr>
          <a:xfrm>
            <a:off x="3046188" y="2447445"/>
            <a:ext cx="1328151" cy="450397"/>
            <a:chOff x="6267601" y="2070401"/>
            <a:chExt cx="3306053" cy="112113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9E9FAEE-8CC8-416C-8BDA-37927EADF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67601" y="2070401"/>
              <a:ext cx="1055914" cy="1055914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691474-E793-467F-9170-8C14275E2EE9}"/>
                </a:ext>
              </a:extLst>
            </p:cNvPr>
            <p:cNvSpPr txBox="1"/>
            <p:nvPr/>
          </p:nvSpPr>
          <p:spPr>
            <a:xfrm>
              <a:off x="7489960" y="2168762"/>
              <a:ext cx="2083694" cy="10227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0"/>
                </a:spcAft>
              </a:pPr>
              <a:r>
                <a:rPr lang="en-US">
                  <a:solidFill>
                    <a:srgbClr val="000000"/>
                  </a:solidFill>
                  <a:latin typeface="Calibri Light" panose="020F03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Mobile</a:t>
              </a:r>
              <a:endParaRPr lang="en-CA">
                <a:latin typeface="Heebo Light" pitchFamily="2" charset="-79"/>
                <a:ea typeface="Calibri" panose="020F0502020204030204" pitchFamily="34" charset="0"/>
                <a:cs typeface="Heebo Light" pitchFamily="2" charset="-79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6901E4E-17B5-4D93-8062-7FBAABD26FC4}"/>
              </a:ext>
            </a:extLst>
          </p:cNvPr>
          <p:cNvGrpSpPr/>
          <p:nvPr/>
        </p:nvGrpSpPr>
        <p:grpSpPr>
          <a:xfrm>
            <a:off x="3042645" y="3274677"/>
            <a:ext cx="1268318" cy="434272"/>
            <a:chOff x="6267601" y="3948579"/>
            <a:chExt cx="3157117" cy="1080995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0A9D1804-C54D-4E88-AA79-927401ED5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67601" y="3973660"/>
              <a:ext cx="1055914" cy="1055914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B5AFCF0-3A6C-4869-888B-D832F8A31447}"/>
                </a:ext>
              </a:extLst>
            </p:cNvPr>
            <p:cNvSpPr txBox="1"/>
            <p:nvPr/>
          </p:nvSpPr>
          <p:spPr>
            <a:xfrm>
              <a:off x="7540536" y="3948579"/>
              <a:ext cx="1884182" cy="10227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  <a:spcAft>
                  <a:spcPts val="0"/>
                </a:spcAft>
              </a:pPr>
              <a:r>
                <a:rPr lang="en-US">
                  <a:solidFill>
                    <a:srgbClr val="000000"/>
                  </a:solidFill>
                  <a:latin typeface="Calibri Light" panose="020F03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Speed</a:t>
              </a:r>
              <a:endParaRPr lang="en-CA">
                <a:latin typeface="Heebo Light" pitchFamily="2" charset="-79"/>
                <a:ea typeface="Calibri" panose="020F0502020204030204" pitchFamily="34" charset="0"/>
                <a:cs typeface="Heebo Light" pitchFamily="2" charset="-79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B915252-011F-4AF3-A4F3-C704ADE4B48D}"/>
              </a:ext>
            </a:extLst>
          </p:cNvPr>
          <p:cNvGrpSpPr/>
          <p:nvPr/>
        </p:nvGrpSpPr>
        <p:grpSpPr>
          <a:xfrm>
            <a:off x="592433" y="3973673"/>
            <a:ext cx="1214336" cy="431323"/>
            <a:chOff x="1521707" y="1402469"/>
            <a:chExt cx="3022740" cy="1073655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C2F349B-7AFD-4704-9EA2-E4EC4DC1D8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1707" y="1402469"/>
              <a:ext cx="1055915" cy="1055914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6020107-C0D6-4F2D-BF50-E4C8138E0EE6}"/>
                </a:ext>
              </a:extLst>
            </p:cNvPr>
            <p:cNvSpPr txBox="1"/>
            <p:nvPr/>
          </p:nvSpPr>
          <p:spPr>
            <a:xfrm>
              <a:off x="2835837" y="1556778"/>
              <a:ext cx="1708610" cy="9193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Heebo Light" pitchFamily="2" charset="-79"/>
                  <a:cs typeface="Heebo Light" pitchFamily="2" charset="-79"/>
                </a:rPr>
                <a:t>Tech</a:t>
              </a:r>
              <a:endParaRPr lang="en-CA">
                <a:latin typeface="Heebo Light" pitchFamily="2" charset="-79"/>
                <a:cs typeface="Heebo Light" pitchFamily="2" charset="-79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6E79BE43-85C7-453B-AED7-01E12167772B}"/>
              </a:ext>
            </a:extLst>
          </p:cNvPr>
          <p:cNvSpPr/>
          <p:nvPr/>
        </p:nvSpPr>
        <p:spPr>
          <a:xfrm>
            <a:off x="3566958" y="3960159"/>
            <a:ext cx="10683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Hierarchy</a:t>
            </a:r>
            <a:endParaRPr lang="en-CA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54688B8-46D3-4480-8DDE-0A80AE2D7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529" y="3950047"/>
            <a:ext cx="424196" cy="424196"/>
          </a:xfrm>
          <a:prstGeom prst="rect">
            <a:avLst/>
          </a:prstGeom>
        </p:spPr>
      </p:pic>
      <p:pic>
        <p:nvPicPr>
          <p:cNvPr id="30" name="Picture 29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C855B8-164E-47A8-B5BD-B2A30CD36A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3210" y="170596"/>
            <a:ext cx="4842617" cy="576232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0B565C0-5CC9-4673-8A49-3B57200CE6DD}"/>
              </a:ext>
            </a:extLst>
          </p:cNvPr>
          <p:cNvSpPr txBox="1"/>
          <p:nvPr/>
        </p:nvSpPr>
        <p:spPr>
          <a:xfrm>
            <a:off x="5284857" y="5232939"/>
            <a:ext cx="1067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/>
              <a:t>YOAST </a:t>
            </a:r>
            <a:r>
              <a:rPr lang="en-CA">
                <a:sym typeface="Wingdings" panose="05000000000000000000" pitchFamily="2" charset="2"/>
              </a:rPr>
              <a:t>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044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6DD9E37-D3BF-4548-9CD6-F8E89D91C5EF}"/>
              </a:ext>
            </a:extLst>
          </p:cNvPr>
          <p:cNvSpPr/>
          <p:nvPr/>
        </p:nvSpPr>
        <p:spPr>
          <a:xfrm>
            <a:off x="0" y="1598419"/>
            <a:ext cx="12192000" cy="1862054"/>
          </a:xfrm>
          <a:prstGeom prst="rect">
            <a:avLst/>
          </a:prstGeom>
          <a:solidFill>
            <a:srgbClr val="E7E9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66C249-8288-654F-82FB-E9C8318D58F1}"/>
              </a:ext>
            </a:extLst>
          </p:cNvPr>
          <p:cNvSpPr/>
          <p:nvPr/>
        </p:nvSpPr>
        <p:spPr>
          <a:xfrm>
            <a:off x="0" y="6085489"/>
            <a:ext cx="10353676" cy="409904"/>
          </a:xfrm>
          <a:prstGeom prst="rect">
            <a:avLst/>
          </a:prstGeom>
          <a:solidFill>
            <a:srgbClr val="2C21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9A39EB-8F39-A040-B005-DA4A1EEDE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4493" y="6039850"/>
            <a:ext cx="990819" cy="4713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7C4597E-BC5D-094B-870F-B2CB69D66B04}"/>
              </a:ext>
            </a:extLst>
          </p:cNvPr>
          <p:cNvSpPr/>
          <p:nvPr/>
        </p:nvSpPr>
        <p:spPr>
          <a:xfrm>
            <a:off x="6947010" y="6133944"/>
            <a:ext cx="32031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Creative Minds. Smart Execution.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F19F08D-534A-654F-8858-8EDE85393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5168" y="2180079"/>
            <a:ext cx="431800" cy="9398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DCB923E-503A-154D-B8B3-997E82990625}"/>
              </a:ext>
            </a:extLst>
          </p:cNvPr>
          <p:cNvSpPr txBox="1"/>
          <p:nvPr/>
        </p:nvSpPr>
        <p:spPr>
          <a:xfrm>
            <a:off x="508787" y="576725"/>
            <a:ext cx="10643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2C215C"/>
                </a:solidFill>
                <a:latin typeface="Heebo" pitchFamily="2" charset="-79"/>
                <a:cs typeface="Heebo" pitchFamily="2" charset="-79"/>
              </a:rPr>
              <a:t>SEO Action Plan </a:t>
            </a:r>
            <a:endParaRPr lang="en-CA" sz="3600">
              <a:solidFill>
                <a:srgbClr val="2C215C"/>
              </a:solidFill>
              <a:latin typeface="Heebo" pitchFamily="2" charset="-79"/>
              <a:cs typeface="Heebo" pitchFamily="2" charset="-79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1B4697C-DEF3-6549-8F68-B078537A2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7349" y="2180079"/>
            <a:ext cx="431800" cy="9398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7AE943-5F8E-6640-A42E-010B6D8C4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2042" y="2180079"/>
            <a:ext cx="431800" cy="9398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D707624-BD76-AE42-A2E4-43FCC134EED1}"/>
              </a:ext>
            </a:extLst>
          </p:cNvPr>
          <p:cNvSpPr txBox="1"/>
          <p:nvPr/>
        </p:nvSpPr>
        <p:spPr>
          <a:xfrm>
            <a:off x="3335121" y="4089862"/>
            <a:ext cx="2116614" cy="1762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DB4BB21-AB3D-F34C-A707-D51207CB1346}"/>
              </a:ext>
            </a:extLst>
          </p:cNvPr>
          <p:cNvGrpSpPr/>
          <p:nvPr/>
        </p:nvGrpSpPr>
        <p:grpSpPr>
          <a:xfrm>
            <a:off x="508788" y="1814540"/>
            <a:ext cx="2423100" cy="2769622"/>
            <a:chOff x="675048" y="1814540"/>
            <a:chExt cx="2423100" cy="276962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0838311-0C14-C04C-923E-27FBD8E01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504" y="1814540"/>
              <a:ext cx="1440000" cy="14400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E153E0A-8327-2A48-8BE1-1FA5EA44631F}"/>
                </a:ext>
              </a:extLst>
            </p:cNvPr>
            <p:cNvSpPr txBox="1"/>
            <p:nvPr/>
          </p:nvSpPr>
          <p:spPr>
            <a:xfrm>
              <a:off x="675048" y="3727004"/>
              <a:ext cx="2423100" cy="8571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>
                  <a:latin typeface="Heebo Light" pitchFamily="2" charset="-79"/>
                  <a:cs typeface="Heebo Light" pitchFamily="2" charset="-79"/>
                </a:rPr>
                <a:t>Replace existing keywords. Essentially write to the way people are searching</a:t>
              </a:r>
              <a:endParaRPr lang="en-CA" sz="1400">
                <a:latin typeface="Heebo Light" pitchFamily="2" charset="-79"/>
                <a:cs typeface="Heebo Light" pitchFamily="2" charset="-79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822D833-4816-5F42-950F-FE95E84F9B6B}"/>
                </a:ext>
              </a:extLst>
            </p:cNvPr>
            <p:cNvSpPr txBox="1"/>
            <p:nvPr/>
          </p:nvSpPr>
          <p:spPr>
            <a:xfrm>
              <a:off x="1339829" y="2243176"/>
              <a:ext cx="4154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  <a:latin typeface="Heebo Light" pitchFamily="2" charset="-79"/>
                  <a:cs typeface="Heebo Light" pitchFamily="2" charset="-79"/>
                </a:rPr>
                <a:t>1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B7743D5-EFB3-084D-84D3-2913A566B67E}"/>
              </a:ext>
            </a:extLst>
          </p:cNvPr>
          <p:cNvGrpSpPr/>
          <p:nvPr/>
        </p:nvGrpSpPr>
        <p:grpSpPr>
          <a:xfrm>
            <a:off x="3142756" y="1814540"/>
            <a:ext cx="2633931" cy="3297459"/>
            <a:chOff x="3142756" y="1814540"/>
            <a:chExt cx="2633931" cy="3297459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431CF59-8D9B-4F43-8BAA-7C2FA675A6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00827" y="1814540"/>
              <a:ext cx="1440000" cy="144000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B6231E5-766F-D747-86D8-3743A9E54A0D}"/>
                </a:ext>
              </a:extLst>
            </p:cNvPr>
            <p:cNvSpPr txBox="1"/>
            <p:nvPr/>
          </p:nvSpPr>
          <p:spPr>
            <a:xfrm>
              <a:off x="3142756" y="3727004"/>
              <a:ext cx="2633931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400">
                  <a:latin typeface="Heebo Light" panose="00000400000000000000" pitchFamily="2" charset="-79"/>
                  <a:cs typeface="Heebo Light" panose="00000400000000000000" pitchFamily="2" charset="-79"/>
                </a:rPr>
                <a:t>Create a landing page dedicated to </a:t>
              </a:r>
              <a:r>
                <a:rPr lang="en-US" sz="1400" i="1">
                  <a:latin typeface="Heebo Light" panose="00000400000000000000" pitchFamily="2" charset="-79"/>
                  <a:cs typeface="Heebo Light" panose="00000400000000000000" pitchFamily="2" charset="-79"/>
                </a:rPr>
                <a:t>each keyword phrase, </a:t>
              </a:r>
              <a:r>
                <a:rPr lang="en-US" sz="1400">
                  <a:latin typeface="Heebo Light" panose="00000400000000000000" pitchFamily="2" charset="-79"/>
                  <a:cs typeface="Heebo Light" panose="00000400000000000000" pitchFamily="2" charset="-79"/>
                </a:rPr>
                <a:t>leveraging a marketing automation platform. Strong calls to action and basket analysis</a:t>
              </a:r>
              <a:endParaRPr lang="en-CA" sz="1400">
                <a:latin typeface="Heebo Light" panose="00000400000000000000" pitchFamily="2" charset="-79"/>
                <a:cs typeface="Heebo Light" panose="00000400000000000000" pitchFamily="2" charset="-79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519DBEF-9A79-CF42-B000-C1CE3F42210C}"/>
                </a:ext>
              </a:extLst>
            </p:cNvPr>
            <p:cNvSpPr txBox="1"/>
            <p:nvPr/>
          </p:nvSpPr>
          <p:spPr>
            <a:xfrm>
              <a:off x="4300219" y="2243176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  <a:latin typeface="Heebo Light" pitchFamily="2" charset="-79"/>
                  <a:cs typeface="Heebo Light" pitchFamily="2" charset="-79"/>
                </a:rPr>
                <a:t>2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8E51150-4353-2C41-B300-0C51DB2E91D5}"/>
              </a:ext>
            </a:extLst>
          </p:cNvPr>
          <p:cNvGrpSpPr/>
          <p:nvPr/>
        </p:nvGrpSpPr>
        <p:grpSpPr>
          <a:xfrm>
            <a:off x="5987555" y="1814540"/>
            <a:ext cx="2859582" cy="2866571"/>
            <a:chOff x="5987555" y="1814540"/>
            <a:chExt cx="2859582" cy="286657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B5815B0-AA4E-7F49-9ACF-4F9F40D68F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01148" y="1814540"/>
              <a:ext cx="1440000" cy="14400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A302382-74DF-2043-8E0F-A513075E9830}"/>
                </a:ext>
              </a:extLst>
            </p:cNvPr>
            <p:cNvSpPr txBox="1"/>
            <p:nvPr/>
          </p:nvSpPr>
          <p:spPr>
            <a:xfrm>
              <a:off x="5987555" y="3727004"/>
              <a:ext cx="285958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400">
                  <a:latin typeface="Heebo Light" panose="00000400000000000000" pitchFamily="2" charset="-79"/>
                  <a:cs typeface="Heebo Light" panose="00000400000000000000" pitchFamily="2" charset="-79"/>
                </a:rPr>
                <a:t>Write content – blog posts and case studies – with these keywords in varying long tail format</a:t>
              </a:r>
              <a:endParaRPr lang="en-CA" sz="1400">
                <a:latin typeface="Heebo Light" panose="00000400000000000000" pitchFamily="2" charset="-79"/>
                <a:cs typeface="Heebo Light" panose="00000400000000000000" pitchFamily="2" charset="-79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27B913D-484F-6A4A-B7C2-1A008F3604C3}"/>
                </a:ext>
              </a:extLst>
            </p:cNvPr>
            <p:cNvSpPr txBox="1"/>
            <p:nvPr/>
          </p:nvSpPr>
          <p:spPr>
            <a:xfrm>
              <a:off x="7317007" y="2243176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>
                  <a:solidFill>
                    <a:schemeClr val="bg1"/>
                  </a:solidFill>
                  <a:latin typeface="Heebo Light" pitchFamily="2" charset="-79"/>
                  <a:cs typeface="Heebo Light" pitchFamily="2" charset="-79"/>
                </a:rPr>
                <a:t>3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687054F-41A1-1143-BAB5-D6B9F6946D5D}"/>
              </a:ext>
            </a:extLst>
          </p:cNvPr>
          <p:cNvGrpSpPr/>
          <p:nvPr/>
        </p:nvGrpSpPr>
        <p:grpSpPr>
          <a:xfrm>
            <a:off x="9151667" y="1814540"/>
            <a:ext cx="2709757" cy="2220241"/>
            <a:chOff x="9151667" y="1814540"/>
            <a:chExt cx="2709757" cy="222024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67CA0E4-A95D-6D48-9E01-9D713AA28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767086" y="1814540"/>
              <a:ext cx="1440000" cy="144000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D1C5D44-0771-7446-828C-374EE37611DF}"/>
                </a:ext>
              </a:extLst>
            </p:cNvPr>
            <p:cNvSpPr txBox="1"/>
            <p:nvPr/>
          </p:nvSpPr>
          <p:spPr>
            <a:xfrm>
              <a:off x="9151667" y="3727004"/>
              <a:ext cx="27097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400">
                  <a:latin typeface="Heebo Light" panose="00000400000000000000" pitchFamily="2" charset="-79"/>
                  <a:cs typeface="Heebo Light" panose="00000400000000000000" pitchFamily="2" charset="-79"/>
                </a:rPr>
                <a:t>Optimize Meta Descriptions</a:t>
              </a:r>
              <a:endParaRPr lang="en-CA" sz="1400">
                <a:latin typeface="Heebo Light" panose="00000400000000000000" pitchFamily="2" charset="-79"/>
                <a:cs typeface="Heebo Light" panose="00000400000000000000" pitchFamily="2" charset="-79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32F23AC-30FB-5242-A350-965A7B04E613}"/>
                </a:ext>
              </a:extLst>
            </p:cNvPr>
            <p:cNvSpPr txBox="1"/>
            <p:nvPr/>
          </p:nvSpPr>
          <p:spPr>
            <a:xfrm>
              <a:off x="10273089" y="2243176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>
                  <a:solidFill>
                    <a:schemeClr val="bg1"/>
                  </a:solidFill>
                  <a:latin typeface="Heebo Light" pitchFamily="2" charset="-79"/>
                  <a:cs typeface="Heebo Light" pitchFamily="2" charset="-79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874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02484E6C191834A9357CAF90AD22C01" ma:contentTypeVersion="13" ma:contentTypeDescription="Create a new document." ma:contentTypeScope="" ma:versionID="23f689e457554e211c8caaac88749b5f">
  <xsd:schema xmlns:xsd="http://www.w3.org/2001/XMLSchema" xmlns:xs="http://www.w3.org/2001/XMLSchema" xmlns:p="http://schemas.microsoft.com/office/2006/metadata/properties" xmlns:ns2="1ba05661-6428-4eb4-9283-595c039381c4" xmlns:ns3="6495d22d-ac5c-40e9-9004-a0ad722ffa27" targetNamespace="http://schemas.microsoft.com/office/2006/metadata/properties" ma:root="true" ma:fieldsID="9ea3c6c2f47c2f5798a16e274781b51b" ns2:_="" ns3:_="">
    <xsd:import namespace="1ba05661-6428-4eb4-9283-595c039381c4"/>
    <xsd:import namespace="6495d22d-ac5c-40e9-9004-a0ad722ffa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a05661-6428-4eb4-9283-595c039381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95d22d-ac5c-40e9-9004-a0ad722ffa2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7D469BE-9957-4014-B2E9-923F45F5F5C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ba05661-6428-4eb4-9283-595c039381c4"/>
    <ds:schemaRef ds:uri="6495d22d-ac5c-40e9-9004-a0ad722ffa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D85A1D8-BDFF-48CD-AFFB-D0853ADDEB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9575DB-656F-4457-BBF2-CCCC51890B8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745</TotalTime>
  <Words>1084</Words>
  <Application>Microsoft Office PowerPoint</Application>
  <PresentationFormat>Widescreen</PresentationFormat>
  <Paragraphs>103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Courier New</vt:lpstr>
      <vt:lpstr>Heebo Light</vt:lpstr>
      <vt:lpstr>Calibri Light</vt:lpstr>
      <vt:lpstr>Heebo</vt:lpstr>
      <vt:lpstr>Arial</vt:lpstr>
      <vt:lpstr>Office Theme</vt:lpstr>
      <vt:lpstr>PowerPoint Presentation</vt:lpstr>
      <vt:lpstr>External Communication tips </vt:lpstr>
      <vt:lpstr>PowerPoint Presentation</vt:lpstr>
      <vt:lpstr>PowerPoint Presentation</vt:lpstr>
      <vt:lpstr>Blog Checklist </vt:lpstr>
      <vt:lpstr>External Coms cheatsheet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Saeedeh Nejad</dc:creator>
  <cp:lastModifiedBy>Blythe Morrow</cp:lastModifiedBy>
  <cp:revision>3</cp:revision>
  <dcterms:created xsi:type="dcterms:W3CDTF">2019-01-08T13:10:49Z</dcterms:created>
  <dcterms:modified xsi:type="dcterms:W3CDTF">2022-05-19T00:44:48Z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0x010100F02484E6C191834A9357CAF90AD22C01</vt:lpwstr>
  </property>
</Properties>
</file>

<file path=docProps/thumbnail.jpeg>
</file>